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3457" r:id="rId2"/>
    <p:sldId id="34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44E39-6E87-DC4E-B2F8-F1E32B076B7F}" type="datetimeFigureOut">
              <a:rPr lang="en-US" smtClean="0"/>
              <a:t>1/16/26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571613-C420-1448-A0E6-9C4D895F1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389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808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ABFC1F-A787-5E91-F31B-2B9CFD11CB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EE549A-2FBC-7B36-579E-3824229C95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44E393-CC03-7FAA-27CA-12047D5DB8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349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27E08-B373-4270-879C-0B90DB2F75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8EE055-0749-4B4B-AAB9-9FC2B0A5B3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F2DD7-6BC0-4B51-90F8-22FBF347D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021A4-3556-F64E-8070-C92677E3F88F}" type="datetimeyyyy">
              <a:rPr lang="en-US" smtClean="0"/>
              <a:t>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50D43-35E0-47BF-A1F6-697FF588F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388FE-FDFB-45E9-8089-55C87D3F9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6726-754E-4A21-8125-2C80ED343F8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yellow triangle with black lines&#10;&#10;Description automatically generated">
            <a:extLst>
              <a:ext uri="{FF2B5EF4-FFF2-40B4-BE49-F238E27FC236}">
                <a16:creationId xmlns:a16="http://schemas.microsoft.com/office/drawing/2014/main" id="{E701CD30-1FFF-C658-DD60-1F42EDA618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572408" y="6316175"/>
            <a:ext cx="467229" cy="31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364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3E736-5AF6-4AF0-95F8-4B02C1F83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09B266-67A2-4304-802F-CB55B88F7B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EEE510-90F7-40B9-9713-30D182051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A6A93-7ACA-D94F-9A63-5F73A37E8E22}" type="datetimeyyyy">
              <a:rPr lang="en-US" smtClean="0"/>
              <a:t>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1CE11-FEB0-4E76-9C84-47E262618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3904BC-AAAD-48E7-93CF-C04A913F3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6726-754E-4A21-8125-2C80ED343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251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063814-5701-46AB-80FD-87CEA3EC85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0106DD-070F-4A7B-A15F-7DFF79FBA0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82A81-5E72-4CD5-A99B-6A86E4E3D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6D350-911C-E641-932D-8663877BB910}" type="datetimeyyyy">
              <a:rPr lang="en-US" smtClean="0"/>
              <a:t>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333CD6-6AB1-4A46-BADD-55DC4A66F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8EF7CF-6B3A-4B39-9408-516363881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6726-754E-4A21-8125-2C80ED343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19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图片占位符 7">
            <a:extLst>
              <a:ext uri="{FF2B5EF4-FFF2-40B4-BE49-F238E27FC236}">
                <a16:creationId xmlns:a16="http://schemas.microsoft.com/office/drawing/2014/main" id="{70C26C58-CBDA-994A-BF04-A2068384B88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56463" y="1603375"/>
            <a:ext cx="4935537" cy="3575050"/>
          </a:xfrm>
        </p:spPr>
        <p:txBody>
          <a:bodyPr/>
          <a:lstStyle/>
          <a:p>
            <a:endParaRPr kumimoji="1" lang="zh-CN" altLang="en-US"/>
          </a:p>
        </p:txBody>
      </p:sp>
      <p:sp>
        <p:nvSpPr>
          <p:cNvPr id="2" name="日期占位符 1">
            <a:extLst>
              <a:ext uri="{FF2B5EF4-FFF2-40B4-BE49-F238E27FC236}">
                <a16:creationId xmlns:a16="http://schemas.microsoft.com/office/drawing/2014/main" id="{FFF24718-2DD6-8B4D-875F-9176583876C8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88CACE5-26F5-D149-9B27-7E0BA7E6B34F}" type="datetimeyyyy">
              <a:rPr kumimoji="1" lang="en-US" altLang="zh-CN" smtClean="0"/>
              <a:t>2026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F0646059-E1F7-9D4F-8CDD-BE0C219CDE2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3F764DE3-E5E6-CE4C-9A17-E9E51CAF877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BC4BD227-097F-1345-90CC-7795286D71B3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71627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图片占位符 6">
            <a:extLst>
              <a:ext uri="{FF2B5EF4-FFF2-40B4-BE49-F238E27FC236}">
                <a16:creationId xmlns:a16="http://schemas.microsoft.com/office/drawing/2014/main" id="{B0108003-E436-A14C-B9F7-90195F1B95A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53366" y="1409267"/>
            <a:ext cx="3386138" cy="4586287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zh-CN"/>
              <a:t>Drop your image here</a:t>
            </a:r>
            <a:endParaRPr kumimoji="1" lang="zh-CN" altLang="en-US"/>
          </a:p>
          <a:p>
            <a:endParaRPr kumimoji="1" lang="zh-CN" altLang="en-US"/>
          </a:p>
        </p:txBody>
      </p:sp>
      <p:sp>
        <p:nvSpPr>
          <p:cNvPr id="2" name="日期占位符 1">
            <a:extLst>
              <a:ext uri="{FF2B5EF4-FFF2-40B4-BE49-F238E27FC236}">
                <a16:creationId xmlns:a16="http://schemas.microsoft.com/office/drawing/2014/main" id="{F448EB64-3FD4-B447-B04A-B0FB8018A2CD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C986AE1-2B20-5448-BD4E-74CE8AC1A3A1}" type="datetimeyyyy">
              <a:rPr kumimoji="1" lang="en-US" altLang="zh-CN" smtClean="0"/>
              <a:t>2026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EBB41652-687E-374F-BDC4-53BAB23FCF2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3D2E7D4C-4E94-0449-9906-8A7F7E592D9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BC4BD227-097F-1345-90CC-7795286D71B3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561425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图片占位符 6">
            <a:extLst>
              <a:ext uri="{FF2B5EF4-FFF2-40B4-BE49-F238E27FC236}">
                <a16:creationId xmlns:a16="http://schemas.microsoft.com/office/drawing/2014/main" id="{9F4D8D3C-5E77-3543-ABCA-951BD2D32CC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zh-CN"/>
              <a:t>Drop your image here</a:t>
            </a:r>
            <a:endParaRPr kumimoji="1" lang="zh-CN" altLang="en-US"/>
          </a:p>
          <a:p>
            <a:endParaRPr kumimoji="1" lang="zh-CN" altLang="en-US"/>
          </a:p>
        </p:txBody>
      </p:sp>
      <p:sp>
        <p:nvSpPr>
          <p:cNvPr id="2" name="日期占位符 1">
            <a:extLst>
              <a:ext uri="{FF2B5EF4-FFF2-40B4-BE49-F238E27FC236}">
                <a16:creationId xmlns:a16="http://schemas.microsoft.com/office/drawing/2014/main" id="{C7BD2EBE-1571-5B40-8F3C-61F2A754626D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89E91EFB-B737-EE40-9AF2-D809E5D12AA5}" type="datetimeyyyy">
              <a:rPr kumimoji="1" lang="en-US" altLang="zh-CN" smtClean="0"/>
              <a:t>2026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CDF7B301-258D-BD4A-9404-05DED3FE8AA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344302FA-20E7-A843-A813-95E8473124C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BC4BD227-097F-1345-90CC-7795286D71B3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2519397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图片占位符 6">
            <a:extLst>
              <a:ext uri="{FF2B5EF4-FFF2-40B4-BE49-F238E27FC236}">
                <a16:creationId xmlns:a16="http://schemas.microsoft.com/office/drawing/2014/main" id="{0DFD175D-F9D9-3247-B9CD-60C0307D1AE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3213847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zh-CN"/>
              <a:t>Drop your image here</a:t>
            </a:r>
            <a:endParaRPr kumimoji="1" lang="zh-CN" altLang="en-US"/>
          </a:p>
          <a:p>
            <a:endParaRPr kumimoji="1" lang="zh-CN" altLang="en-US"/>
          </a:p>
        </p:txBody>
      </p:sp>
      <p:sp>
        <p:nvSpPr>
          <p:cNvPr id="2" name="日期占位符 1">
            <a:extLst>
              <a:ext uri="{FF2B5EF4-FFF2-40B4-BE49-F238E27FC236}">
                <a16:creationId xmlns:a16="http://schemas.microsoft.com/office/drawing/2014/main" id="{2B87FBF7-D0B2-B249-8D41-13B401BD602D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0C50647-8332-A345-A6AB-DE3BE60094CA}" type="datetimeyyyy">
              <a:rPr kumimoji="1" lang="en-US" altLang="zh-CN" smtClean="0"/>
              <a:t>2026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649FC6F-BFDA-F440-B411-B4821AF09CB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E0361DC6-0AEC-EF47-A960-97F5E717401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BC4BD227-097F-1345-90CC-7795286D71B3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385988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图片占位符 7">
            <a:extLst>
              <a:ext uri="{FF2B5EF4-FFF2-40B4-BE49-F238E27FC236}">
                <a16:creationId xmlns:a16="http://schemas.microsoft.com/office/drawing/2014/main" id="{D4A881A4-9AA0-AE41-8A1B-818B9895734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136650" y="1316038"/>
            <a:ext cx="10287000" cy="4724400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zh-CN"/>
              <a:t>Drop your image here</a:t>
            </a:r>
            <a:endParaRPr kumimoji="1" lang="zh-CN" altLang="en-US"/>
          </a:p>
          <a:p>
            <a:endParaRPr kumimoji="1" lang="zh-CN" altLang="en-US"/>
          </a:p>
        </p:txBody>
      </p:sp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2008072-3BF1-E946-98BF-D8C11C182A9E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234654B0-7D0C-2349-A30F-A2E1C3508638}" type="datetimeyyyy">
              <a:rPr kumimoji="1" lang="en-US" altLang="zh-CN" smtClean="0"/>
              <a:t>2026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EC08C057-D7DD-1347-80C6-E4911DB860D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DFC2E6A-D7DB-384E-AE07-F6A00C42FD7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BC4BD227-097F-1345-90CC-7795286D71B3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876067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图片占位符 6">
            <a:extLst>
              <a:ext uri="{FF2B5EF4-FFF2-40B4-BE49-F238E27FC236}">
                <a16:creationId xmlns:a16="http://schemas.microsoft.com/office/drawing/2014/main" id="{3EF14F3B-5D2E-8C44-8810-5216AA1FCF3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185863" y="2000254"/>
            <a:ext cx="4672013" cy="3814762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zh-CN"/>
              <a:t>Drop your image here</a:t>
            </a:r>
            <a:endParaRPr kumimoji="1" lang="zh-CN" altLang="en-US"/>
          </a:p>
          <a:p>
            <a:endParaRPr kumimoji="1" lang="zh-CN" altLang="en-US"/>
          </a:p>
        </p:txBody>
      </p:sp>
      <p:sp>
        <p:nvSpPr>
          <p:cNvPr id="2" name="日期占位符 1">
            <a:extLst>
              <a:ext uri="{FF2B5EF4-FFF2-40B4-BE49-F238E27FC236}">
                <a16:creationId xmlns:a16="http://schemas.microsoft.com/office/drawing/2014/main" id="{1C7309BD-A07D-C24D-A319-6CD97713DAE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E0B7E0D2-7029-D447-B9D3-AC8A5F28378C}" type="datetimeyyyy">
              <a:rPr kumimoji="1" lang="en-US" altLang="zh-CN" smtClean="0"/>
              <a:t>2026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17751810-D9A1-C844-BE3D-ECAB2781EBC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EE9AF91D-29EB-8C41-BCC8-0CEB07AAC4F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BC4BD227-097F-1345-90CC-7795286D71B3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60060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A2459-8FE6-409E-B2AA-1B0208E21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7F7C5-2984-42F5-9DD2-F668E7374D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48A3F0-5FBA-4B09-84A3-EC39A3EF4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A9F46-ACB2-F345-87B1-B9FAA1A25D07}" type="datetimeyyyy">
              <a:rPr lang="en-US" smtClean="0"/>
              <a:t>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A54121-00F3-4043-A9CD-2EF59DF33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00216B-E3E5-4589-A4D2-321F9BA49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6726-754E-4A21-8125-2C80ED343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935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EB611-45A2-4BEE-B633-906120EF0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47A132-2498-41A7-A108-AEFFEE4BBB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24C53E-FA13-48A8-940A-4FEC80E7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68B43-9D14-D449-B8D4-7D2E086D0307}" type="datetimeyyyy">
              <a:rPr lang="en-US" smtClean="0"/>
              <a:t>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7BC378-5BD9-433B-97DA-DAFC76AEA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013052-D8FE-4119-9D6B-39CA3E5F5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6726-754E-4A21-8125-2C80ED343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845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157B3-6D7B-47E1-92FD-4974B26CE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8B3A6-B804-40F5-AB37-5CC0132FE3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46C9D2-3765-4C17-BC7D-8C4565574A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AAC655-3CEF-4133-8734-2F1C047F8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B07DF-DE12-4248-BAF7-1A704105F676}" type="datetimeyyyy">
              <a:rPr lang="en-US" smtClean="0"/>
              <a:t>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B0FBF6-F625-4311-8783-B4266CA02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CABC17-480A-44CB-A03F-A464958DD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6726-754E-4A21-8125-2C80ED343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64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E80DB-2C62-40F1-B34E-C32CC1204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6BA678-90F3-482F-B545-9DCA451D69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FEF219-C12F-4848-B8C4-8FE3A91335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87F390-826D-4FE0-BA77-20413F2A6B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7F69B4-65E0-4F52-8ED9-7675B6F806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216DCF-BC4D-44FF-9C1F-051BACD97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74A37-BB6E-A24D-A110-EF8BB23B096D}" type="datetimeyyyy">
              <a:rPr lang="en-US" smtClean="0"/>
              <a:t>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2EF59F-6427-49E9-82AC-87DA93FD2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2228F2-F60B-410B-A12D-08322057A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6726-754E-4A21-8125-2C80ED343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712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55401-4248-41E0-8233-FED059302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4D5694-BD62-405C-B2CF-38E6635EB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02371-AC22-AE4A-B31C-38EE8D9D2FDF}" type="datetimeyyyy">
              <a:rPr lang="en-US" smtClean="0"/>
              <a:t>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DBA82B-4386-47EF-A019-F3129DCFF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50267F-AB8D-431C-942E-64BCA990B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6726-754E-4A21-8125-2C80ED343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42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68EE8E-BC2D-48E1-BEED-80B86491E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07333-3F45-5643-A030-F955840F3008}" type="datetimeyyyy">
              <a:rPr lang="en-US" smtClean="0"/>
              <a:t>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A5DF77-C362-4202-B03F-4ED89D4BF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7493A2-6E86-4EA6-825A-B90FE8E2C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6726-754E-4A21-8125-2C80ED343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726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AB12E-D863-46CC-8E3B-D61F46BE1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7DA9A-7008-4A21-BE31-6963DB437F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9DD8EF-A84D-4003-B5A8-F300693D9B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602D67-7FE5-41E7-9DCC-22B6FA24F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93C31-6667-0241-93B9-513908D94135}" type="datetimeyyyy">
              <a:rPr lang="en-US" smtClean="0"/>
              <a:t>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313784-604A-465F-BBE8-6C43CC80F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7C2A25-6CFA-43DE-9D3C-0B5C90CA9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6726-754E-4A21-8125-2C80ED343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471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F39D6-67CF-4212-A0CE-5F9FF2811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7C841F-5EC5-4FA4-AD55-C7F260418C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2050F4-D171-4920-A8B5-5CD77F4CD3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83012F-DD7A-4D09-9369-C7A3CA1C4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26FB4-3DE5-1E44-B999-A5036D77B0FD}" type="datetimeyyyy">
              <a:rPr lang="en-US" smtClean="0"/>
              <a:t>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35C60E-B750-4E67-BA25-C0E53B9D6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703EAD-6D2D-4938-A667-1F4FC6CBC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6726-754E-4A21-8125-2C80ED343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558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49F9B1-5748-40CB-AE03-E5A861873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674A0E-FD37-426D-AF95-78857BC33D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1C899C-6475-4902-A2A0-24C31CEC67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061DC-4606-0D4B-B03C-29DAA73D3A73}" type="datetimeyyyy">
              <a:rPr lang="en-US" smtClean="0"/>
              <a:t>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1954EE-F716-4051-B360-CB133A6520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A70ED6-8007-4FFC-B31C-978909BBFC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26726-754E-4A21-8125-2C80ED343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75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9">
            <a:extLst>
              <a:ext uri="{FF2B5EF4-FFF2-40B4-BE49-F238E27FC236}">
                <a16:creationId xmlns:a16="http://schemas.microsoft.com/office/drawing/2014/main" id="{57F86F26-1FCA-CE9E-F047-47859B9D304F}"/>
              </a:ext>
            </a:extLst>
          </p:cNvPr>
          <p:cNvGraphicFramePr>
            <a:graphicFrameLocks noGrp="1"/>
          </p:cNvGraphicFramePr>
          <p:nvPr/>
        </p:nvGraphicFramePr>
        <p:xfrm>
          <a:off x="6295692" y="2639432"/>
          <a:ext cx="5654570" cy="3983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4570">
                  <a:extLst>
                    <a:ext uri="{9D8B030D-6E8A-4147-A177-3AD203B41FA5}">
                      <a16:colId xmlns:a16="http://schemas.microsoft.com/office/drawing/2014/main" val="305804383"/>
                    </a:ext>
                  </a:extLst>
                </a:gridCol>
              </a:tblGrid>
              <a:tr h="47508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b="0" i="0" kern="1200" dirty="0">
                          <a:solidFill>
                            <a:schemeClr val="tx1"/>
                          </a:solidFill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STRATEGIC OBJECTIVES</a:t>
                      </a:r>
                    </a:p>
                  </a:txBody>
                  <a:tcPr anchor="ctr">
                    <a:solidFill>
                      <a:srgbClr val="E1A9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0020828"/>
                  </a:ext>
                </a:extLst>
              </a:tr>
              <a:tr h="615596"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sz="1400" b="0" i="0" kern="1200">
                          <a:solidFill>
                            <a:schemeClr val="tx1"/>
                          </a:solidFill>
                          <a:effectLst/>
                          <a:latin typeface="Montserrat Medium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$30 million in revenue in 2027.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861033"/>
                  </a:ext>
                </a:extLst>
              </a:tr>
              <a:tr h="615596">
                <a:tc>
                  <a:txBody>
                    <a:bodyPr/>
                    <a:lstStyle/>
                    <a:p>
                      <a:r>
                        <a:rPr lang="en-US" sz="1400" b="0" i="0" kern="1200">
                          <a:solidFill>
                            <a:schemeClr val="tx1"/>
                          </a:solidFill>
                          <a:effectLst/>
                          <a:latin typeface="Montserrat Medium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2.    Average customer churn of less than 10% by end of 2027.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058488"/>
                  </a:ext>
                </a:extLst>
              </a:tr>
              <a:tr h="430917">
                <a:tc>
                  <a:txBody>
                    <a:bodyPr/>
                    <a:lstStyle/>
                    <a:p>
                      <a:r>
                        <a:rPr lang="en-US" sz="1400" b="0" i="0" kern="1200">
                          <a:solidFill>
                            <a:schemeClr val="tx1"/>
                          </a:solidFill>
                          <a:effectLst/>
                          <a:latin typeface="Montserrat Medium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3.    Raise $20 million in capital by end of 2027.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6795130"/>
                  </a:ext>
                </a:extLst>
              </a:tr>
              <a:tr h="615596">
                <a:tc>
                  <a:txBody>
                    <a:bodyPr/>
                    <a:lstStyle/>
                    <a:p>
                      <a:r>
                        <a:rPr lang="en-US" sz="1400" b="0" i="0" kern="1200">
                          <a:solidFill>
                            <a:schemeClr val="tx1"/>
                          </a:solidFill>
                          <a:effectLst/>
                          <a:latin typeface="Montserrat Medium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4.    Launch enterprise version of product by end of 2027.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13157"/>
                  </a:ext>
                </a:extLst>
              </a:tr>
              <a:tr h="615596">
                <a:tc>
                  <a:txBody>
                    <a:bodyPr/>
                    <a:lstStyle/>
                    <a:p>
                      <a:r>
                        <a:rPr lang="en-US" sz="1400" b="0" i="0" kern="1200">
                          <a:solidFill>
                            <a:schemeClr val="tx1"/>
                          </a:solidFill>
                          <a:effectLst/>
                          <a:latin typeface="Montserrat Medium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5.    Generate 20% of revenue from outside of US by Q2 2027.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8594901"/>
                  </a:ext>
                </a:extLst>
              </a:tr>
              <a:tr h="615596">
                <a:tc>
                  <a:txBody>
                    <a:bodyPr/>
                    <a:lstStyle/>
                    <a:p>
                      <a:r>
                        <a:rPr lang="en-US" sz="1400" b="0" i="0">
                          <a:solidFill>
                            <a:schemeClr val="tx1"/>
                          </a:solidFill>
                          <a:latin typeface="Montserrat Medium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6.    Win best places to work award for Central Texas. 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049283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554491A-FF9F-8255-1F87-6F48737EEE49}"/>
              </a:ext>
            </a:extLst>
          </p:cNvPr>
          <p:cNvSpPr txBox="1"/>
          <p:nvPr/>
        </p:nvSpPr>
        <p:spPr>
          <a:xfrm>
            <a:off x="1249454" y="231475"/>
            <a:ext cx="9693091" cy="6031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0" normalizeH="0" baseline="0" noProof="0">
                <a:ln>
                  <a:noFill/>
                </a:ln>
                <a:solidFill>
                  <a:srgbClr val="222027"/>
                </a:solidFill>
                <a:effectLst/>
                <a:uLnTx/>
                <a:uFillTx/>
                <a:latin typeface="Montserrat" pitchFamily="2" charset="77"/>
                <a:ea typeface="Helvetica Neue" panose="02000503000000020004" pitchFamily="2" charset="0"/>
                <a:cs typeface="Helvetica Neue" panose="02000503000000020004" pitchFamily="2" charset="0"/>
              </a:rPr>
              <a:t>1-PAGE </a:t>
            </a:r>
            <a:r>
              <a:rPr kumimoji="0" lang="en-US" sz="4000" b="1" i="0" u="none" strike="noStrike" kern="1200" cap="all" spc="0" normalizeH="0" baseline="0" noProof="0">
                <a:ln>
                  <a:noFill/>
                </a:ln>
                <a:solidFill>
                  <a:srgbClr val="E1A924"/>
                </a:solidFill>
                <a:effectLst/>
                <a:uLnTx/>
                <a:uFillTx/>
                <a:latin typeface="Montserrat" pitchFamily="2" charset="77"/>
                <a:ea typeface="Helvetica Neue" panose="02000503000000020004" pitchFamily="2" charset="0"/>
                <a:cs typeface="Helvetica Neue" panose="02000503000000020004" pitchFamily="2" charset="0"/>
              </a:rPr>
              <a:t>STRATEGIC</a:t>
            </a:r>
            <a:r>
              <a:rPr kumimoji="0" lang="en-US" sz="4000" b="1" i="0" u="none" strike="noStrike" kern="1200" cap="all" spc="0" normalizeH="0" baseline="0" noProof="0">
                <a:ln>
                  <a:noFill/>
                </a:ln>
                <a:solidFill>
                  <a:srgbClr val="222027"/>
                </a:solidFill>
                <a:effectLst/>
                <a:uLnTx/>
                <a:uFillTx/>
                <a:latin typeface="Montserrat" pitchFamily="2" charset="77"/>
                <a:ea typeface="Helvetica Neue" panose="02000503000000020004" pitchFamily="2" charset="0"/>
                <a:cs typeface="Helvetica Neue" panose="02000503000000020004" pitchFamily="2" charset="0"/>
              </a:rPr>
              <a:t> PLAN</a:t>
            </a:r>
          </a:p>
        </p:txBody>
      </p:sp>
      <p:graphicFrame>
        <p:nvGraphicFramePr>
          <p:cNvPr id="3" name="Table 9">
            <a:extLst>
              <a:ext uri="{FF2B5EF4-FFF2-40B4-BE49-F238E27FC236}">
                <a16:creationId xmlns:a16="http://schemas.microsoft.com/office/drawing/2014/main" id="{B32AA185-6E98-A40D-8F6B-2D4E9732B19B}"/>
              </a:ext>
            </a:extLst>
          </p:cNvPr>
          <p:cNvGraphicFramePr>
            <a:graphicFrameLocks noGrp="1"/>
          </p:cNvGraphicFramePr>
          <p:nvPr/>
        </p:nvGraphicFramePr>
        <p:xfrm>
          <a:off x="315308" y="2642937"/>
          <a:ext cx="5654569" cy="3980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4569">
                  <a:extLst>
                    <a:ext uri="{9D8B030D-6E8A-4147-A177-3AD203B41FA5}">
                      <a16:colId xmlns:a16="http://schemas.microsoft.com/office/drawing/2014/main" val="2467670637"/>
                    </a:ext>
                  </a:extLst>
                </a:gridCol>
              </a:tblGrid>
              <a:tr h="467025"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>
                          <a:solidFill>
                            <a:schemeClr val="tx1"/>
                          </a:solidFill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 DIFFERENTIATING VALUES</a:t>
                      </a:r>
                    </a:p>
                  </a:txBody>
                  <a:tcPr anchor="ctr">
                    <a:solidFill>
                      <a:srgbClr val="E1A9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0020828"/>
                  </a:ext>
                </a:extLst>
              </a:tr>
              <a:tr h="605154">
                <a:tc>
                  <a:txBody>
                    <a:bodyPr/>
                    <a:lstStyle/>
                    <a:p>
                      <a:r>
                        <a:rPr lang="en-US" sz="1300" b="1" i="0" kern="1200">
                          <a:solidFill>
                            <a:schemeClr val="tx1"/>
                          </a:solidFill>
                          <a:effectLst/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1</a:t>
                      </a:r>
                      <a:r>
                        <a:rPr lang="en-US" sz="1300" b="0" i="0" kern="1200">
                          <a:solidFill>
                            <a:schemeClr val="tx1"/>
                          </a:solidFill>
                          <a:effectLst/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. </a:t>
                      </a:r>
                      <a:r>
                        <a:rPr lang="en-US" sz="1300" b="1" i="0" kern="1200">
                          <a:solidFill>
                            <a:schemeClr val="tx1"/>
                          </a:solidFill>
                          <a:effectLst/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Continuous improvement: </a:t>
                      </a:r>
                      <a:r>
                        <a:rPr lang="en-US" sz="1300" b="0" i="0" kern="1200">
                          <a:solidFill>
                            <a:schemeClr val="tx1"/>
                          </a:solidFill>
                          <a:effectLst/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We believe that getting a little better every day is core to our success. </a:t>
                      </a:r>
                      <a:endParaRPr lang="en-US" sz="1300" b="0" i="0">
                        <a:solidFill>
                          <a:schemeClr val="tx1"/>
                        </a:solidFill>
                        <a:latin typeface="Montserrat" pitchFamily="2" charset="77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861033"/>
                  </a:ext>
                </a:extLst>
              </a:tr>
              <a:tr h="605154">
                <a:tc>
                  <a:txBody>
                    <a:bodyPr/>
                    <a:lstStyle/>
                    <a:p>
                      <a:r>
                        <a:rPr lang="en-US" sz="1300" b="1" i="0" kern="1200">
                          <a:solidFill>
                            <a:schemeClr val="tx1"/>
                          </a:solidFill>
                          <a:effectLst/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2. Transparency: </a:t>
                      </a:r>
                      <a:r>
                        <a:rPr lang="en-US" sz="1300" b="0" i="0" kern="1200">
                          <a:solidFill>
                            <a:schemeClr val="tx1"/>
                          </a:solidFill>
                          <a:effectLst/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We communicate authentically, openly and respectfully; even when it's hard.</a:t>
                      </a:r>
                      <a:endParaRPr lang="en-US" sz="1300" b="0" i="0">
                        <a:solidFill>
                          <a:schemeClr val="tx1"/>
                        </a:solidFill>
                        <a:latin typeface="Montserrat" pitchFamily="2" charset="77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058488"/>
                  </a:ext>
                </a:extLst>
              </a:tr>
              <a:tr h="480676">
                <a:tc>
                  <a:txBody>
                    <a:bodyPr/>
                    <a:lstStyle/>
                    <a:p>
                      <a:r>
                        <a:rPr lang="en-US" sz="1300" b="1" i="0" kern="1200">
                          <a:solidFill>
                            <a:schemeClr val="tx1"/>
                          </a:solidFill>
                          <a:effectLst/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3. Underpromise, over-deliver: </a:t>
                      </a:r>
                      <a:r>
                        <a:rPr lang="en-US" sz="1300" b="0" i="0" kern="1200">
                          <a:solidFill>
                            <a:schemeClr val="tx1"/>
                          </a:solidFill>
                          <a:effectLst/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You only get to set expectations once.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6795130"/>
                  </a:ext>
                </a:extLst>
              </a:tr>
              <a:tr h="605154">
                <a:tc>
                  <a:txBody>
                    <a:bodyPr/>
                    <a:lstStyle/>
                    <a:p>
                      <a:r>
                        <a:rPr lang="en-US" sz="1300" b="1" i="0" kern="1200">
                          <a:solidFill>
                            <a:schemeClr val="tx1"/>
                          </a:solidFill>
                          <a:effectLst/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4. Balance: </a:t>
                      </a:r>
                      <a:r>
                        <a:rPr lang="en-US" sz="1300" b="0" i="0" kern="1200">
                          <a:solidFill>
                            <a:schemeClr val="tx1"/>
                          </a:solidFill>
                          <a:effectLst/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We balance the needs of customers, employees and shareholders to create long-term success.</a:t>
                      </a:r>
                      <a:endParaRPr lang="en-US" sz="1300" b="0" i="0">
                        <a:solidFill>
                          <a:schemeClr val="tx1"/>
                        </a:solidFill>
                        <a:latin typeface="Montserrat" pitchFamily="2" charset="77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13157"/>
                  </a:ext>
                </a:extLst>
              </a:tr>
              <a:tr h="605154">
                <a:tc>
                  <a:txBody>
                    <a:bodyPr/>
                    <a:lstStyle/>
                    <a:p>
                      <a:r>
                        <a:rPr lang="en-US" sz="1300" b="1" i="0" kern="1200">
                          <a:solidFill>
                            <a:schemeClr val="tx1"/>
                          </a:solidFill>
                          <a:effectLst/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5. Life is short: </a:t>
                      </a:r>
                      <a:r>
                        <a:rPr lang="en-US" sz="1300" b="0" i="0" kern="1200">
                          <a:solidFill>
                            <a:schemeClr val="tx1"/>
                          </a:solidFill>
                          <a:effectLst/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We believe our mission is fun and want a team that shares the joy.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8594901"/>
                  </a:ext>
                </a:extLst>
              </a:tr>
              <a:tr h="605154">
                <a:tc>
                  <a:txBody>
                    <a:bodyPr/>
                    <a:lstStyle/>
                    <a:p>
                      <a:r>
                        <a:rPr lang="en-US" sz="1300" b="1" i="0" kern="1200">
                          <a:solidFill>
                            <a:schemeClr val="tx1"/>
                          </a:solidFill>
                          <a:effectLst/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6. Assume positive intent: </a:t>
                      </a:r>
                      <a:r>
                        <a:rPr lang="en-US" sz="1300" b="0" i="0" kern="1200">
                          <a:solidFill>
                            <a:schemeClr val="tx1"/>
                          </a:solidFill>
                          <a:effectLst/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Start by assuming good intentions from everyone.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0492838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6A646BE4-91A3-DDE9-9989-36C3C1F328B3}"/>
              </a:ext>
            </a:extLst>
          </p:cNvPr>
          <p:cNvSpPr/>
          <p:nvPr/>
        </p:nvSpPr>
        <p:spPr>
          <a:xfrm>
            <a:off x="315308" y="2640861"/>
            <a:ext cx="5654569" cy="3975546"/>
          </a:xfrm>
          <a:prstGeom prst="rect">
            <a:avLst/>
          </a:prstGeom>
          <a:noFill/>
          <a:ln w="222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ontserrat" pitchFamily="2" charset="77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C15C38-2E7E-4F11-D9FB-9BA6E9DE1C0F}"/>
              </a:ext>
            </a:extLst>
          </p:cNvPr>
          <p:cNvSpPr/>
          <p:nvPr/>
        </p:nvSpPr>
        <p:spPr>
          <a:xfrm>
            <a:off x="6295692" y="2640861"/>
            <a:ext cx="5654569" cy="3975546"/>
          </a:xfrm>
          <a:prstGeom prst="rect">
            <a:avLst/>
          </a:prstGeom>
          <a:noFill/>
          <a:ln w="222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ontserrat" pitchFamily="2" charset="77"/>
              <a:ea typeface="+mn-ea"/>
              <a:cs typeface="+mn-cs"/>
            </a:endParaRPr>
          </a:p>
        </p:txBody>
      </p:sp>
      <p:graphicFrame>
        <p:nvGraphicFramePr>
          <p:cNvPr id="7" name="Table 9">
            <a:extLst>
              <a:ext uri="{FF2B5EF4-FFF2-40B4-BE49-F238E27FC236}">
                <a16:creationId xmlns:a16="http://schemas.microsoft.com/office/drawing/2014/main" id="{517EC3B9-B070-A4B1-A50B-4C5752E5AE4D}"/>
              </a:ext>
            </a:extLst>
          </p:cNvPr>
          <p:cNvGraphicFramePr>
            <a:graphicFrameLocks noGrp="1"/>
          </p:cNvGraphicFramePr>
          <p:nvPr/>
        </p:nvGraphicFramePr>
        <p:xfrm>
          <a:off x="315309" y="933583"/>
          <a:ext cx="11624442" cy="1421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4442">
                  <a:extLst>
                    <a:ext uri="{9D8B030D-6E8A-4147-A177-3AD203B41FA5}">
                      <a16:colId xmlns:a16="http://schemas.microsoft.com/office/drawing/2014/main" val="2467670637"/>
                    </a:ext>
                  </a:extLst>
                </a:gridCol>
              </a:tblGrid>
              <a:tr h="4738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>
                          <a:solidFill>
                            <a:srgbClr val="E1A924"/>
                          </a:solidFill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MISSION | VISION</a:t>
                      </a:r>
                    </a:p>
                  </a:txBody>
                  <a:tcPr anchor="ctr">
                    <a:solidFill>
                      <a:srgbClr val="2220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1045433"/>
                  </a:ext>
                </a:extLst>
              </a:tr>
              <a:tr h="473830"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400" b="0" i="0">
                          <a:latin typeface="Montserrat Medium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MISSION: To make our customers the best-run organizations on earth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64016"/>
                  </a:ext>
                </a:extLst>
              </a:tr>
              <a:tr h="473830"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400" b="0" i="0">
                          <a:latin typeface="Montserrat Medium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VISION: A world full of great jobs and great companies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8186929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B0933D55-E6B1-4382-6F30-51094F7C2A93}"/>
              </a:ext>
            </a:extLst>
          </p:cNvPr>
          <p:cNvSpPr/>
          <p:nvPr/>
        </p:nvSpPr>
        <p:spPr>
          <a:xfrm>
            <a:off x="315308" y="933583"/>
            <a:ext cx="11624443" cy="1421490"/>
          </a:xfrm>
          <a:prstGeom prst="rect">
            <a:avLst/>
          </a:prstGeom>
          <a:noFill/>
          <a:ln w="222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ontserrat" pitchFamily="2" charset="77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5173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7D6BD2-0D34-91F9-A590-175DB4F370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9">
            <a:extLst>
              <a:ext uri="{FF2B5EF4-FFF2-40B4-BE49-F238E27FC236}">
                <a16:creationId xmlns:a16="http://schemas.microsoft.com/office/drawing/2014/main" id="{4E331D0A-C940-6D0E-4CC5-55470E5F70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2446756"/>
              </p:ext>
            </p:extLst>
          </p:nvPr>
        </p:nvGraphicFramePr>
        <p:xfrm>
          <a:off x="6295692" y="2639432"/>
          <a:ext cx="5654570" cy="3983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4570">
                  <a:extLst>
                    <a:ext uri="{9D8B030D-6E8A-4147-A177-3AD203B41FA5}">
                      <a16:colId xmlns:a16="http://schemas.microsoft.com/office/drawing/2014/main" val="305804383"/>
                    </a:ext>
                  </a:extLst>
                </a:gridCol>
              </a:tblGrid>
              <a:tr h="47508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b="0" i="0" kern="1200" dirty="0">
                          <a:solidFill>
                            <a:schemeClr val="tx1"/>
                          </a:solidFill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STRATEGIC OBJECTIVES</a:t>
                      </a:r>
                    </a:p>
                  </a:txBody>
                  <a:tcPr anchor="ctr">
                    <a:solidFill>
                      <a:srgbClr val="E1A9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0020828"/>
                  </a:ext>
                </a:extLst>
              </a:tr>
              <a:tr h="615596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0" i="0" kern="1200" dirty="0">
                          <a:solidFill>
                            <a:schemeClr val="tx1"/>
                          </a:solidFill>
                          <a:effectLst/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1.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861033"/>
                  </a:ext>
                </a:extLst>
              </a:tr>
              <a:tr h="615596">
                <a:tc>
                  <a:txBody>
                    <a:bodyPr/>
                    <a:lstStyle/>
                    <a:p>
                      <a:r>
                        <a:rPr lang="en-US" sz="1400" b="0" i="0" kern="1200" dirty="0">
                          <a:solidFill>
                            <a:schemeClr val="tx1"/>
                          </a:solidFill>
                          <a:effectLst/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2.   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058488"/>
                  </a:ext>
                </a:extLst>
              </a:tr>
              <a:tr h="430917">
                <a:tc>
                  <a:txBody>
                    <a:bodyPr/>
                    <a:lstStyle/>
                    <a:p>
                      <a:r>
                        <a:rPr lang="en-US" sz="1400" b="0" i="0" kern="1200" dirty="0">
                          <a:solidFill>
                            <a:schemeClr val="tx1"/>
                          </a:solidFill>
                          <a:effectLst/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3.  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6795130"/>
                  </a:ext>
                </a:extLst>
              </a:tr>
              <a:tr h="615596">
                <a:tc>
                  <a:txBody>
                    <a:bodyPr/>
                    <a:lstStyle/>
                    <a:p>
                      <a:r>
                        <a:rPr lang="en-US" sz="1400" b="0" i="0" kern="1200" dirty="0">
                          <a:solidFill>
                            <a:schemeClr val="tx1"/>
                          </a:solidFill>
                          <a:effectLst/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4.   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13157"/>
                  </a:ext>
                </a:extLst>
              </a:tr>
              <a:tr h="615596">
                <a:tc>
                  <a:txBody>
                    <a:bodyPr/>
                    <a:lstStyle/>
                    <a:p>
                      <a:r>
                        <a:rPr lang="en-US" sz="1400" b="0" i="0" kern="1200" dirty="0">
                          <a:solidFill>
                            <a:schemeClr val="tx1"/>
                          </a:solidFill>
                          <a:effectLst/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5.   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8594901"/>
                  </a:ext>
                </a:extLst>
              </a:tr>
              <a:tr h="615596">
                <a:tc>
                  <a:txBody>
                    <a:bodyPr/>
                    <a:lstStyle/>
                    <a:p>
                      <a:r>
                        <a:rPr lang="en-US" sz="1400" b="0" i="0" dirty="0">
                          <a:solidFill>
                            <a:schemeClr val="tx1"/>
                          </a:solidFill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6.   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049283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C9DB1A4-B79E-1DFF-AB89-0DF4E7A2B1BB}"/>
              </a:ext>
            </a:extLst>
          </p:cNvPr>
          <p:cNvSpPr txBox="1"/>
          <p:nvPr/>
        </p:nvSpPr>
        <p:spPr>
          <a:xfrm>
            <a:off x="1249454" y="231475"/>
            <a:ext cx="9693091" cy="6031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all" spc="0" normalizeH="0" baseline="0" noProof="0">
                <a:ln>
                  <a:noFill/>
                </a:ln>
                <a:solidFill>
                  <a:srgbClr val="222027"/>
                </a:solidFill>
                <a:effectLst/>
                <a:uLnTx/>
                <a:uFillTx/>
                <a:latin typeface="Montserrat" pitchFamily="2" charset="77"/>
                <a:ea typeface="Helvetica Neue" panose="02000503000000020004" pitchFamily="2" charset="0"/>
                <a:cs typeface="Helvetica Neue" panose="02000503000000020004" pitchFamily="2" charset="0"/>
              </a:rPr>
              <a:t>1-PAGE </a:t>
            </a:r>
            <a:r>
              <a:rPr kumimoji="0" lang="en-US" sz="4000" b="1" i="0" u="none" strike="noStrike" kern="1200" cap="all" spc="0" normalizeH="0" baseline="0" noProof="0">
                <a:ln>
                  <a:noFill/>
                </a:ln>
                <a:solidFill>
                  <a:srgbClr val="E1A924"/>
                </a:solidFill>
                <a:effectLst/>
                <a:uLnTx/>
                <a:uFillTx/>
                <a:latin typeface="Montserrat" pitchFamily="2" charset="77"/>
                <a:ea typeface="Helvetica Neue" panose="02000503000000020004" pitchFamily="2" charset="0"/>
                <a:cs typeface="Helvetica Neue" panose="02000503000000020004" pitchFamily="2" charset="0"/>
              </a:rPr>
              <a:t>STRATEGIC</a:t>
            </a:r>
            <a:r>
              <a:rPr kumimoji="0" lang="en-US" sz="4000" b="1" i="0" u="none" strike="noStrike" kern="1200" cap="all" spc="0" normalizeH="0" baseline="0" noProof="0">
                <a:ln>
                  <a:noFill/>
                </a:ln>
                <a:solidFill>
                  <a:srgbClr val="222027"/>
                </a:solidFill>
                <a:effectLst/>
                <a:uLnTx/>
                <a:uFillTx/>
                <a:latin typeface="Montserrat" pitchFamily="2" charset="77"/>
                <a:ea typeface="Helvetica Neue" panose="02000503000000020004" pitchFamily="2" charset="0"/>
                <a:cs typeface="Helvetica Neue" panose="02000503000000020004" pitchFamily="2" charset="0"/>
              </a:rPr>
              <a:t> PLAN</a:t>
            </a:r>
          </a:p>
        </p:txBody>
      </p:sp>
      <p:graphicFrame>
        <p:nvGraphicFramePr>
          <p:cNvPr id="3" name="Table 9">
            <a:extLst>
              <a:ext uri="{FF2B5EF4-FFF2-40B4-BE49-F238E27FC236}">
                <a16:creationId xmlns:a16="http://schemas.microsoft.com/office/drawing/2014/main" id="{318DDDFD-4AA0-743D-FF9C-D2A386189B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9554846"/>
              </p:ext>
            </p:extLst>
          </p:nvPr>
        </p:nvGraphicFramePr>
        <p:xfrm>
          <a:off x="315308" y="2642937"/>
          <a:ext cx="5654569" cy="39734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4569">
                  <a:extLst>
                    <a:ext uri="{9D8B030D-6E8A-4147-A177-3AD203B41FA5}">
                      <a16:colId xmlns:a16="http://schemas.microsoft.com/office/drawing/2014/main" val="2467670637"/>
                    </a:ext>
                  </a:extLst>
                </a:gridCol>
              </a:tblGrid>
              <a:tr h="467025"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>
                          <a:solidFill>
                            <a:schemeClr val="tx1"/>
                          </a:solidFill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 DIFFERENTIATING VALUES</a:t>
                      </a:r>
                    </a:p>
                  </a:txBody>
                  <a:tcPr anchor="ctr">
                    <a:solidFill>
                      <a:srgbClr val="E1A9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0020828"/>
                  </a:ext>
                </a:extLst>
              </a:tr>
              <a:tr h="605154">
                <a:tc>
                  <a:txBody>
                    <a:bodyPr/>
                    <a:lstStyle/>
                    <a:p>
                      <a:r>
                        <a:rPr lang="en-US" sz="1300" b="1" i="0" kern="1200" dirty="0">
                          <a:solidFill>
                            <a:schemeClr val="tx1"/>
                          </a:solidFill>
                          <a:effectLst/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1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. </a:t>
                      </a:r>
                      <a:endParaRPr lang="en-US" sz="1300" b="0" i="0" dirty="0">
                        <a:solidFill>
                          <a:schemeClr val="tx1"/>
                        </a:solidFill>
                        <a:latin typeface="Montserrat" pitchFamily="2" charset="77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861033"/>
                  </a:ext>
                </a:extLst>
              </a:tr>
              <a:tr h="605154">
                <a:tc>
                  <a:txBody>
                    <a:bodyPr/>
                    <a:lstStyle/>
                    <a:p>
                      <a:r>
                        <a:rPr lang="en-US" sz="1300" b="1" i="0" kern="1200" dirty="0">
                          <a:solidFill>
                            <a:schemeClr val="tx1"/>
                          </a:solidFill>
                          <a:effectLst/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2. </a:t>
                      </a:r>
                      <a:endParaRPr lang="en-US" sz="1300" b="0" i="0" dirty="0">
                        <a:solidFill>
                          <a:schemeClr val="tx1"/>
                        </a:solidFill>
                        <a:latin typeface="Montserrat" pitchFamily="2" charset="77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058488"/>
                  </a:ext>
                </a:extLst>
              </a:tr>
              <a:tr h="480676">
                <a:tc>
                  <a:txBody>
                    <a:bodyPr/>
                    <a:lstStyle/>
                    <a:p>
                      <a:r>
                        <a:rPr lang="en-US" sz="1300" b="1" i="0" kern="1200" dirty="0">
                          <a:solidFill>
                            <a:schemeClr val="tx1"/>
                          </a:solidFill>
                          <a:effectLst/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3. </a:t>
                      </a:r>
                      <a:endParaRPr lang="en-US" sz="1300" b="0" i="0" kern="1200" dirty="0">
                        <a:solidFill>
                          <a:schemeClr val="tx1"/>
                        </a:solidFill>
                        <a:effectLst/>
                        <a:latin typeface="Montserrat" pitchFamily="2" charset="77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6795130"/>
                  </a:ext>
                </a:extLst>
              </a:tr>
              <a:tr h="605154">
                <a:tc>
                  <a:txBody>
                    <a:bodyPr/>
                    <a:lstStyle/>
                    <a:p>
                      <a:r>
                        <a:rPr lang="en-US" sz="1300" b="1" i="0" kern="1200" dirty="0">
                          <a:solidFill>
                            <a:schemeClr val="tx1"/>
                          </a:solidFill>
                          <a:effectLst/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4. </a:t>
                      </a:r>
                      <a:endParaRPr lang="en-US" sz="1300" b="0" i="0" dirty="0">
                        <a:solidFill>
                          <a:schemeClr val="tx1"/>
                        </a:solidFill>
                        <a:latin typeface="Montserrat" pitchFamily="2" charset="77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13157"/>
                  </a:ext>
                </a:extLst>
              </a:tr>
              <a:tr h="605154">
                <a:tc>
                  <a:txBody>
                    <a:bodyPr/>
                    <a:lstStyle/>
                    <a:p>
                      <a:r>
                        <a:rPr lang="en-US" sz="1300" b="1" i="0" kern="1200" dirty="0">
                          <a:solidFill>
                            <a:schemeClr val="tx1"/>
                          </a:solidFill>
                          <a:effectLst/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5. </a:t>
                      </a:r>
                      <a:endParaRPr lang="en-US" sz="1300" b="0" i="0" kern="1200" dirty="0">
                        <a:solidFill>
                          <a:schemeClr val="tx1"/>
                        </a:solidFill>
                        <a:effectLst/>
                        <a:latin typeface="Montserrat" pitchFamily="2" charset="77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8594901"/>
                  </a:ext>
                </a:extLst>
              </a:tr>
              <a:tr h="605154">
                <a:tc>
                  <a:txBody>
                    <a:bodyPr/>
                    <a:lstStyle/>
                    <a:p>
                      <a:r>
                        <a:rPr lang="en-US" sz="1300" b="1" i="0" kern="1200" dirty="0">
                          <a:solidFill>
                            <a:schemeClr val="tx1"/>
                          </a:solidFill>
                          <a:effectLst/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6. </a:t>
                      </a:r>
                      <a:endParaRPr lang="en-US" sz="1300" b="0" i="0" kern="1200" dirty="0">
                        <a:solidFill>
                          <a:schemeClr val="tx1"/>
                        </a:solidFill>
                        <a:effectLst/>
                        <a:latin typeface="Montserrat" pitchFamily="2" charset="77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0492838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D7DE8E98-3387-86B3-EBCA-6C2A510DB9AF}"/>
              </a:ext>
            </a:extLst>
          </p:cNvPr>
          <p:cNvSpPr/>
          <p:nvPr/>
        </p:nvSpPr>
        <p:spPr>
          <a:xfrm>
            <a:off x="315308" y="2640861"/>
            <a:ext cx="5654569" cy="3975546"/>
          </a:xfrm>
          <a:prstGeom prst="rect">
            <a:avLst/>
          </a:prstGeom>
          <a:noFill/>
          <a:ln w="222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ontserrat" pitchFamily="2" charset="77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922F40-A53D-97B8-1BEE-182CDCE61B9E}"/>
              </a:ext>
            </a:extLst>
          </p:cNvPr>
          <p:cNvSpPr/>
          <p:nvPr/>
        </p:nvSpPr>
        <p:spPr>
          <a:xfrm>
            <a:off x="6295692" y="2640861"/>
            <a:ext cx="5654569" cy="3975546"/>
          </a:xfrm>
          <a:prstGeom prst="rect">
            <a:avLst/>
          </a:prstGeom>
          <a:noFill/>
          <a:ln w="222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ontserrat" pitchFamily="2" charset="77"/>
            </a:endParaRPr>
          </a:p>
        </p:txBody>
      </p:sp>
      <p:graphicFrame>
        <p:nvGraphicFramePr>
          <p:cNvPr id="7" name="Table 9">
            <a:extLst>
              <a:ext uri="{FF2B5EF4-FFF2-40B4-BE49-F238E27FC236}">
                <a16:creationId xmlns:a16="http://schemas.microsoft.com/office/drawing/2014/main" id="{10EBE8DD-4DA8-E723-A96D-07C8561806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1534882"/>
              </p:ext>
            </p:extLst>
          </p:nvPr>
        </p:nvGraphicFramePr>
        <p:xfrm>
          <a:off x="315309" y="933583"/>
          <a:ext cx="11624442" cy="1421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4442">
                  <a:extLst>
                    <a:ext uri="{9D8B030D-6E8A-4147-A177-3AD203B41FA5}">
                      <a16:colId xmlns:a16="http://schemas.microsoft.com/office/drawing/2014/main" val="2467670637"/>
                    </a:ext>
                  </a:extLst>
                </a:gridCol>
              </a:tblGrid>
              <a:tr h="4738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>
                          <a:solidFill>
                            <a:srgbClr val="E1A924"/>
                          </a:solidFill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MISSION | VISION</a:t>
                      </a:r>
                    </a:p>
                  </a:txBody>
                  <a:tcPr anchor="ctr">
                    <a:solidFill>
                      <a:srgbClr val="2220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1045433"/>
                  </a:ext>
                </a:extLst>
              </a:tr>
              <a:tr h="473830"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400" b="0" i="0" dirty="0"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MISSION: 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664016"/>
                  </a:ext>
                </a:extLst>
              </a:tr>
              <a:tr h="473830"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400" b="0" i="0" dirty="0">
                          <a:latin typeface="Montserrat" pitchFamily="2" charset="77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VISION: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8186929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4BA8D6E7-DBAB-319E-CB7D-E67BB1C45259}"/>
              </a:ext>
            </a:extLst>
          </p:cNvPr>
          <p:cNvSpPr/>
          <p:nvPr/>
        </p:nvSpPr>
        <p:spPr>
          <a:xfrm>
            <a:off x="315308" y="933583"/>
            <a:ext cx="11624443" cy="1421490"/>
          </a:xfrm>
          <a:prstGeom prst="rect">
            <a:avLst/>
          </a:prstGeom>
          <a:noFill/>
          <a:ln w="222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26748268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252</Words>
  <Application>Microsoft Macintosh PowerPoint</Application>
  <PresentationFormat>Widescreen</PresentationFormat>
  <Paragraphs>36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Montserrat</vt:lpstr>
      <vt:lpstr>Montserrat Medium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Aaron Hierholzer</dc:creator>
  <cp:lastModifiedBy>Aaron Hierholzer</cp:lastModifiedBy>
  <cp:revision>1</cp:revision>
  <dcterms:created xsi:type="dcterms:W3CDTF">2026-01-16T17:32:19Z</dcterms:created>
  <dcterms:modified xsi:type="dcterms:W3CDTF">2026-01-16T17:34:21Z</dcterms:modified>
</cp:coreProperties>
</file>