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75" r:id="rId2"/>
    <p:sldId id="327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3F68-8479-6F43-2E57-B70BA8F7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7D9AA-14C4-7DF0-E713-55C665AA8B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56C3E-3D4C-2CCF-532A-C28EE9F8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0096-951C-614F-AD8B-77A4F7E582C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A7B96-C61A-FF12-94CA-1E0ECFF1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8B468-41AE-74A5-363F-D5F5EA56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DB4-EE89-F248-B099-807B03A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3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4EA5-CC3B-53CC-3432-CE32AD366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32B71-13CD-2FB9-F9AF-D74DE1699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2D6F8-54A7-F4F9-9892-97C56F48C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0096-951C-614F-AD8B-77A4F7E582C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C48F8-B20F-116E-95A2-8BD35331B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C5E79-F3F9-BC1B-1CD5-C93172369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DB4-EE89-F248-B099-807B03A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4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A351D7-508B-4530-AE65-64AEAC0317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0A3725-C055-2943-FFE0-8673A2BE4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3CC9-5760-0B49-9D2D-45B409D5C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0096-951C-614F-AD8B-77A4F7E582C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77545-BC3E-05C9-69B3-CB14BA68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ABB4A-F9B5-B859-007E-1D326203E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DB4-EE89-F248-B099-807B03A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1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81DB7-ABED-3D33-CC3C-BB238129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EB7B0-C341-604F-7937-10D87A416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218D8-F2CB-9657-D7A6-3E8C428E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0096-951C-614F-AD8B-77A4F7E582C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7E9C9-045D-D170-1EDA-7CA62FBFA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DBEAD-7364-0C15-F236-17C78FDF2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DB4-EE89-F248-B099-807B03A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08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FF56-5271-517D-BF36-CE242371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0838B-803D-2CC9-A7C2-4D6088B73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6B772-D544-DD95-A98F-039677C4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0096-951C-614F-AD8B-77A4F7E582C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28AF7-81A9-D2E4-1264-104B5908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CC883-754B-8750-0BB7-C2D7C0E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DB4-EE89-F248-B099-807B03A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48AA-6B6E-1E75-68F6-8842D010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E7519-9034-637B-1DA5-6DD833647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820C6-457D-B96E-8AA4-C989F6BDB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A6A51-1FF7-8EFB-D51C-8E2854F6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0096-951C-614F-AD8B-77A4F7E582C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7B775-C105-8071-627F-FBCF3731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DFA1A-732F-2177-8DA4-F1B6A08A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DB4-EE89-F248-B099-807B03A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0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2456-0FC6-4843-AB91-3CEBB1B1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85D8F-39C5-5DA0-452F-7BB8E03A7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B766C1-774D-CF61-0826-5C9BC5134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8C7F5-F47F-7028-86B6-C968B2E52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ADA93-736B-6131-6895-259674690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90F70D-7D6A-4BA3-DB11-55AD63F9D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0096-951C-614F-AD8B-77A4F7E582C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599367-D112-E67D-5EE7-09ADFFFE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8DA9EE-3202-4F4B-3F41-3022B2D6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DB4-EE89-F248-B099-807B03A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9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5153A-7D13-2F99-ACC0-13A56E82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73F48-11DB-86CF-004C-CC59DADD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0096-951C-614F-AD8B-77A4F7E582C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7149D-F55C-40FB-132E-1A69956E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63473-0AC7-9373-937F-D26870CA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DB4-EE89-F248-B099-807B03A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7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7E89AA-4D52-50E0-BFED-E9FCCD982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0096-951C-614F-AD8B-77A4F7E582C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3C95DE-C63B-371E-2099-7895DD37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FF8B1-E505-1A0D-AB08-227FFE1E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DB4-EE89-F248-B099-807B03A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2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39388-6126-7095-9D43-FAEAC2C8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FD867-8F47-D05A-5190-212AD4C58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6B9BD-02A0-B429-4E6C-E96885748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815EB-F469-760F-1250-2091CB6F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0096-951C-614F-AD8B-77A4F7E582C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101FE-CF99-610B-94D8-822094A0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09689-7291-BA74-EECA-1AC9AA96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DB4-EE89-F248-B099-807B03A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6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0D32B-0FF1-324F-4A89-D1243463E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96117C-8513-1E56-8498-1DFFF0DDB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D0466-C03A-2B52-7E18-88F5A1A4B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105BF-FBD9-899F-D21A-B9A9E199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C0096-951C-614F-AD8B-77A4F7E582C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0B2AD-B2DF-34D9-3D7B-0A490B7DA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53D150-CCEC-B82A-9103-45D14917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E8DB4-EE89-F248-B099-807B03A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1FAA52-DD86-C4CE-5A4D-121BCE7F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A326E-7CE9-D628-1216-7246D5CD6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902AC-C7CD-0452-E52C-9C5015776C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EC0096-951C-614F-AD8B-77A4F7E582C3}" type="datetimeFigureOut">
              <a:rPr lang="en-US" smtClean="0"/>
              <a:t>2/25/26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97972-F2EA-1C70-2A8D-9DFF51A86D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82BDD-5999-3B7D-9A09-52AD93475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5E8DB4-EE89-F248-B099-807B03A3C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667FA-2CCF-1572-ACCE-B6A6E41E8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55C766-1AD6-7922-1B45-B520098D9E0C}"/>
              </a:ext>
            </a:extLst>
          </p:cNvPr>
          <p:cNvSpPr txBox="1"/>
          <p:nvPr/>
        </p:nvSpPr>
        <p:spPr>
          <a:xfrm>
            <a:off x="1856885" y="665871"/>
            <a:ext cx="9760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[Name]</a:t>
            </a:r>
          </a:p>
          <a:p>
            <a:r>
              <a:rPr lang="en-US" sz="24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[Title]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50859-1139-DDDE-C8B6-492A867E9764}"/>
              </a:ext>
            </a:extLst>
          </p:cNvPr>
          <p:cNvSpPr txBox="1"/>
          <p:nvPr/>
        </p:nvSpPr>
        <p:spPr>
          <a:xfrm>
            <a:off x="717177" y="2212537"/>
            <a:ext cx="1107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Responsibility:</a:t>
            </a:r>
            <a:r>
              <a:rPr lang="en-US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A93F2-3C80-E4AE-6B2F-0F93F5BD057C}"/>
              </a:ext>
            </a:extLst>
          </p:cNvPr>
          <p:cNvSpPr txBox="1"/>
          <p:nvPr/>
        </p:nvSpPr>
        <p:spPr>
          <a:xfrm>
            <a:off x="717177" y="2632993"/>
            <a:ext cx="9700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Authority:</a:t>
            </a:r>
            <a:endParaRPr lang="en-US" dirty="0"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5A5840-4260-0359-F277-E86600E8B9B9}"/>
              </a:ext>
            </a:extLst>
          </p:cNvPr>
          <p:cNvSpPr txBox="1"/>
          <p:nvPr/>
        </p:nvSpPr>
        <p:spPr>
          <a:xfrm>
            <a:off x="717177" y="3330448"/>
            <a:ext cx="1006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Key Performance Indicators (KPIs):</a:t>
            </a:r>
            <a:endParaRPr lang="en-US" dirty="0"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1B330A-EE2B-3493-A880-09D5E1A53E5A}"/>
              </a:ext>
            </a:extLst>
          </p:cNvPr>
          <p:cNvSpPr txBox="1"/>
          <p:nvPr/>
        </p:nvSpPr>
        <p:spPr>
          <a:xfrm>
            <a:off x="717177" y="4027903"/>
            <a:ext cx="10166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Goals for Q1: </a:t>
            </a:r>
          </a:p>
          <a:p>
            <a:r>
              <a:rPr lang="en-US" b="1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</a:t>
            </a:r>
          </a:p>
          <a:p>
            <a:r>
              <a:rPr lang="en-US" b="1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</a:t>
            </a:r>
          </a:p>
          <a:p>
            <a:r>
              <a:rPr lang="en-US" b="1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 </a:t>
            </a:r>
          </a:p>
          <a:p>
            <a:r>
              <a:rPr lang="en-US" b="1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</a:t>
            </a:r>
          </a:p>
          <a:p>
            <a:r>
              <a:rPr lang="en-US" b="1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1B712-84BA-EB97-4962-BFB122C81095}"/>
              </a:ext>
            </a:extLst>
          </p:cNvPr>
          <p:cNvSpPr txBox="1"/>
          <p:nvPr/>
        </p:nvSpPr>
        <p:spPr>
          <a:xfrm>
            <a:off x="717177" y="5997153"/>
            <a:ext cx="1006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 Type / Strengths:</a:t>
            </a:r>
            <a:endParaRPr lang="en-US" dirty="0">
              <a:latin typeface="Helvetica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B9EC03-582D-5A84-A4E4-81DE4914C5C0}"/>
              </a:ext>
            </a:extLst>
          </p:cNvPr>
          <p:cNvGrpSpPr/>
          <p:nvPr/>
        </p:nvGrpSpPr>
        <p:grpSpPr>
          <a:xfrm>
            <a:off x="0" y="-2"/>
            <a:ext cx="12192000" cy="559725"/>
            <a:chOff x="4591396" y="-2"/>
            <a:chExt cx="3009208" cy="559725"/>
          </a:xfrm>
        </p:grpSpPr>
        <p:sp>
          <p:nvSpPr>
            <p:cNvPr id="10" name="Rectangle: Top Corners Rounded 4">
              <a:extLst>
                <a:ext uri="{FF2B5EF4-FFF2-40B4-BE49-F238E27FC236}">
                  <a16:creationId xmlns:a16="http://schemas.microsoft.com/office/drawing/2014/main" id="{206BAF23-0C5E-EDFF-795F-641BB5E9F96B}"/>
                </a:ext>
              </a:extLst>
            </p:cNvPr>
            <p:cNvSpPr/>
            <p:nvPr/>
          </p:nvSpPr>
          <p:spPr>
            <a:xfrm flipV="1">
              <a:off x="4591396" y="-2"/>
              <a:ext cx="3009208" cy="559725"/>
            </a:xfrm>
            <a:prstGeom prst="round2SameRect">
              <a:avLst>
                <a:gd name="adj1" fmla="val 33740"/>
                <a:gd name="adj2" fmla="val 0"/>
              </a:avLst>
            </a:prstGeom>
            <a:solidFill>
              <a:srgbClr val="E1A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A06DE0-A3E2-8712-D535-3C27B60D848D}"/>
                </a:ext>
              </a:extLst>
            </p:cNvPr>
            <p:cNvSpPr txBox="1"/>
            <p:nvPr/>
          </p:nvSpPr>
          <p:spPr>
            <a:xfrm>
              <a:off x="4940531" y="49027"/>
              <a:ext cx="23109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cap="all" dirty="0">
                  <a:solidFill>
                    <a:schemeClr val="tx1"/>
                  </a:solidFill>
                  <a:latin typeface="Helvetica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EXECUTIVE PERFORMANCE PROFILE</a:t>
              </a:r>
              <a:endParaRPr lang="en-US" sz="24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FB381B2-5243-7E08-B92B-FA85A6EDFCD0}"/>
              </a:ext>
            </a:extLst>
          </p:cNvPr>
          <p:cNvSpPr/>
          <p:nvPr/>
        </p:nvSpPr>
        <p:spPr>
          <a:xfrm>
            <a:off x="361507" y="797442"/>
            <a:ext cx="1414130" cy="12865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720051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6286DB-79D7-CA76-0ABB-489C20D05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02286"/>
            <a:ext cx="1483659" cy="13220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3D7449-188F-58D6-0F3E-B3F475A9C1D5}"/>
              </a:ext>
            </a:extLst>
          </p:cNvPr>
          <p:cNvSpPr txBox="1"/>
          <p:nvPr/>
        </p:nvSpPr>
        <p:spPr>
          <a:xfrm>
            <a:off x="1856885" y="665871"/>
            <a:ext cx="9760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Joel Trammell</a:t>
            </a:r>
          </a:p>
          <a:p>
            <a:r>
              <a:rPr lang="en-US" sz="24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VP Customer Service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598BC7-CEEB-6CEF-5EE0-11D17B16301E}"/>
              </a:ext>
            </a:extLst>
          </p:cNvPr>
          <p:cNvSpPr txBox="1"/>
          <p:nvPr/>
        </p:nvSpPr>
        <p:spPr>
          <a:xfrm>
            <a:off x="717177" y="2212537"/>
            <a:ext cx="1107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Responsibility:</a:t>
            </a:r>
            <a:r>
              <a:rPr lang="en-US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Ensure the highest possible level of customer satisfaction with available resources.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FB979-DAAE-EC7B-4774-03CD2613AAE0}"/>
              </a:ext>
            </a:extLst>
          </p:cNvPr>
          <p:cNvSpPr txBox="1"/>
          <p:nvPr/>
        </p:nvSpPr>
        <p:spPr>
          <a:xfrm>
            <a:off x="717177" y="2632993"/>
            <a:ext cx="970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Authority: </a:t>
            </a:r>
            <a:r>
              <a:rPr lang="en-US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 approve all departmental budgeted expense items or unbudgeted items less than $5,000.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56182A-818C-A910-A9AC-EAE99D0A3AA1}"/>
              </a:ext>
            </a:extLst>
          </p:cNvPr>
          <p:cNvSpPr txBox="1"/>
          <p:nvPr/>
        </p:nvSpPr>
        <p:spPr>
          <a:xfrm>
            <a:off x="717177" y="3330448"/>
            <a:ext cx="10060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Key Performance Indicators (KPIs): </a:t>
            </a:r>
            <a:r>
              <a:rPr lang="en-US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Customer satisfaction as measured by NPS. </a:t>
            </a:r>
            <a:br>
              <a:rPr lang="en-US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Percentage of customers renewing maintenance. 3. Number of customer referrals.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24325D-6A87-0531-D174-1652883F0D40}"/>
              </a:ext>
            </a:extLst>
          </p:cNvPr>
          <p:cNvSpPr txBox="1"/>
          <p:nvPr/>
        </p:nvSpPr>
        <p:spPr>
          <a:xfrm>
            <a:off x="717177" y="4027903"/>
            <a:ext cx="10166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Goals for Q1: </a:t>
            </a:r>
          </a:p>
          <a:p>
            <a:pPr marL="342900" indent="-342900">
              <a:buAutoNum type="arabicParenR"/>
            </a:pPr>
            <a:r>
              <a:rPr lang="en-US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Increase NPS score from 40 to 45.</a:t>
            </a:r>
          </a:p>
          <a:p>
            <a:pPr marL="342900" indent="-342900">
              <a:buAutoNum type="arabicParenR"/>
            </a:pPr>
            <a:r>
              <a:rPr lang="en-US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Reach 90% customer renewals within the quarter. </a:t>
            </a:r>
          </a:p>
          <a:p>
            <a:pPr marL="342900" indent="-342900">
              <a:buAutoNum type="arabicParenR"/>
            </a:pPr>
            <a:r>
              <a:rPr lang="en-US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Provide five customers referrals to sales and marketing.</a:t>
            </a:r>
          </a:p>
          <a:p>
            <a:pPr marL="342900" indent="-342900">
              <a:buAutoNum type="arabicParenR"/>
            </a:pPr>
            <a:r>
              <a:rPr lang="en-US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Reduce average trouble ticket solution time to 3 hours.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6BEB3C-0D90-7FC0-CB40-A2067A6388F0}"/>
              </a:ext>
            </a:extLst>
          </p:cNvPr>
          <p:cNvSpPr txBox="1"/>
          <p:nvPr/>
        </p:nvSpPr>
        <p:spPr>
          <a:xfrm>
            <a:off x="717177" y="5625008"/>
            <a:ext cx="1006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DISC Type / Strengths: </a:t>
            </a:r>
            <a:r>
              <a:rPr lang="en-US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Dc / Learner, Relator, Competition, Intellection, Responsibility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BFD9D6-5D79-ADA1-32A4-E392C6EC49A2}"/>
              </a:ext>
            </a:extLst>
          </p:cNvPr>
          <p:cNvGrpSpPr/>
          <p:nvPr/>
        </p:nvGrpSpPr>
        <p:grpSpPr>
          <a:xfrm>
            <a:off x="0" y="-2"/>
            <a:ext cx="12192000" cy="559725"/>
            <a:chOff x="4591396" y="-2"/>
            <a:chExt cx="3009208" cy="559725"/>
          </a:xfrm>
        </p:grpSpPr>
        <p:sp>
          <p:nvSpPr>
            <p:cNvPr id="10" name="Rectangle: Top Corners Rounded 4">
              <a:extLst>
                <a:ext uri="{FF2B5EF4-FFF2-40B4-BE49-F238E27FC236}">
                  <a16:creationId xmlns:a16="http://schemas.microsoft.com/office/drawing/2014/main" id="{9A5C9210-8E43-D5F4-6F24-78C94289F131}"/>
                </a:ext>
              </a:extLst>
            </p:cNvPr>
            <p:cNvSpPr/>
            <p:nvPr/>
          </p:nvSpPr>
          <p:spPr>
            <a:xfrm flipV="1">
              <a:off x="4591396" y="-2"/>
              <a:ext cx="3009208" cy="559725"/>
            </a:xfrm>
            <a:prstGeom prst="round2SameRect">
              <a:avLst>
                <a:gd name="adj1" fmla="val 33740"/>
                <a:gd name="adj2" fmla="val 0"/>
              </a:avLst>
            </a:prstGeom>
            <a:solidFill>
              <a:srgbClr val="E1A9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2B738E-97BA-A768-40D5-40B0608F63D9}"/>
                </a:ext>
              </a:extLst>
            </p:cNvPr>
            <p:cNvSpPr txBox="1"/>
            <p:nvPr/>
          </p:nvSpPr>
          <p:spPr>
            <a:xfrm>
              <a:off x="4940531" y="49027"/>
              <a:ext cx="23109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cap="all" dirty="0">
                  <a:solidFill>
                    <a:schemeClr val="tx1"/>
                  </a:solidFill>
                  <a:latin typeface="Helvetica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EXECUTIVE PERFORMANCE PROFILE: EXAMPLE</a:t>
              </a:r>
              <a:endParaRPr lang="en-US" sz="2400" dirty="0">
                <a:latin typeface="Helvetica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285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167</Words>
  <Application>Microsoft Macintosh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Helvetica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Aaron Hierholzer</dc:creator>
  <cp:lastModifiedBy>Aaron Hierholzer</cp:lastModifiedBy>
  <cp:revision>1</cp:revision>
  <dcterms:created xsi:type="dcterms:W3CDTF">2026-02-25T20:08:57Z</dcterms:created>
  <dcterms:modified xsi:type="dcterms:W3CDTF">2026-02-25T20:14:52Z</dcterms:modified>
</cp:coreProperties>
</file>